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9363B-6D5F-3B43-B5B8-2A1C36E5FEC9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F570-B937-7948-823C-619B1FA37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96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F570-B937-7948-823C-619B1FA37E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25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49D725-AF79-4FB6-8D02-83EAC61E3211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793245"/>
            <a:ext cx="8147304" cy="24105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14:</a:t>
            </a:r>
            <a:br>
              <a:rPr lang="en-US" dirty="0" smtClean="0"/>
            </a:br>
            <a:r>
              <a:rPr lang="en-US" dirty="0" smtClean="0"/>
              <a:t>Multiply unit fractions by non- unit fractions.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721" y="479705"/>
            <a:ext cx="8147304" cy="667512"/>
          </a:xfrm>
        </p:spPr>
        <p:txBody>
          <a:bodyPr/>
          <a:lstStyle/>
          <a:p>
            <a:r>
              <a:rPr lang="en-US" dirty="0" smtClean="0"/>
              <a:t>By the end of the lesson, I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6799" y="5757333"/>
            <a:ext cx="3763702" cy="889000"/>
          </a:xfrm>
        </p:spPr>
        <p:txBody>
          <a:bodyPr/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5th Grade Module 4– Lesson 14</a:t>
            </a:r>
          </a:p>
          <a:p>
            <a:r>
              <a:rPr lang="en-US" sz="1800" b="1" dirty="0" smtClean="0">
                <a:solidFill>
                  <a:schemeClr val="bg1"/>
                </a:solidFill>
              </a:rPr>
              <a:t>K. Clauson</a:t>
            </a:r>
            <a:endParaRPr lang="en-US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9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627" y="94129"/>
            <a:ext cx="8638732" cy="2052490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</a:rPr>
              <a:t>Problem 2 </a:t>
            </a:r>
            <a:r>
              <a:rPr lang="en-US" sz="3200" dirty="0">
                <a:solidFill>
                  <a:schemeClr val="bg1"/>
                </a:solidFill>
              </a:rPr>
              <a:t/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Jan had </a:t>
            </a:r>
            <a:r>
              <a:rPr lang="en-US" sz="3200" dirty="0" smtClean="0">
                <a:solidFill>
                  <a:schemeClr val="bg1"/>
                </a:solidFill>
              </a:rPr>
              <a:t>3/4 </a:t>
            </a:r>
            <a:r>
              <a:rPr lang="en-US" sz="3200" dirty="0">
                <a:solidFill>
                  <a:schemeClr val="bg1"/>
                </a:solidFill>
              </a:rPr>
              <a:t>pan of crispy rice treats. She sent </a:t>
            </a:r>
            <a:r>
              <a:rPr lang="en-US" sz="3200" dirty="0" smtClean="0">
                <a:solidFill>
                  <a:schemeClr val="bg1"/>
                </a:solidFill>
              </a:rPr>
              <a:t>1/3 </a:t>
            </a:r>
            <a:r>
              <a:rPr lang="en-US" sz="3200" dirty="0">
                <a:solidFill>
                  <a:schemeClr val="bg1"/>
                </a:solidFill>
              </a:rPr>
              <a:t>of the treats to school. What fraction of the whole pan did she send to school?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753" y="2337731"/>
            <a:ext cx="4775200" cy="3314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5652431"/>
            <a:ext cx="36449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7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Look back at the two problems we just solved. </a:t>
            </a: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>If </a:t>
            </a:r>
            <a:r>
              <a:rPr lang="en-US" sz="2400" u="sng" dirty="0" smtClean="0">
                <a:solidFill>
                  <a:srgbClr val="FF0000"/>
                </a:solidFill>
              </a:rPr>
              <a:t>1/3 </a:t>
            </a:r>
            <a:r>
              <a:rPr lang="en-US" sz="2400" u="sng" dirty="0">
                <a:solidFill>
                  <a:srgbClr val="FF0000"/>
                </a:solidFill>
              </a:rPr>
              <a:t>of 3 fifths is 1 fifth </a:t>
            </a:r>
            <a:r>
              <a:rPr lang="en-US" sz="2400" dirty="0">
                <a:solidFill>
                  <a:schemeClr val="bg1"/>
                </a:solidFill>
              </a:rPr>
              <a:t>and </a:t>
            </a:r>
            <a:r>
              <a:rPr lang="en-US" sz="2400" u="sng" dirty="0" smtClean="0">
                <a:solidFill>
                  <a:srgbClr val="0000FF"/>
                </a:solidFill>
              </a:rPr>
              <a:t>1/3 </a:t>
            </a:r>
            <a:r>
              <a:rPr lang="en-US" sz="2400" u="sng" dirty="0">
                <a:solidFill>
                  <a:srgbClr val="0000FF"/>
                </a:solidFill>
              </a:rPr>
              <a:t>of 3 fourths is 1 fourth</a:t>
            </a:r>
            <a:r>
              <a:rPr lang="en-US" sz="2400" dirty="0">
                <a:solidFill>
                  <a:schemeClr val="bg1"/>
                </a:solidFill>
              </a:rPr>
              <a:t>, what then is </a:t>
            </a:r>
            <a:r>
              <a:rPr lang="en-US" sz="2400" b="1" dirty="0" smtClean="0">
                <a:solidFill>
                  <a:srgbClr val="FFFF00"/>
                </a:solidFill>
              </a:rPr>
              <a:t>1/3 </a:t>
            </a:r>
            <a:r>
              <a:rPr lang="en-US" sz="2400" b="1" dirty="0">
                <a:solidFill>
                  <a:srgbClr val="FFFF00"/>
                </a:solidFill>
              </a:rPr>
              <a:t>of 3 eighths</a:t>
            </a:r>
            <a:r>
              <a:rPr lang="en-US" sz="2400" dirty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4" name="Rectangle 3"/>
          <p:cNvSpPr/>
          <p:nvPr/>
        </p:nvSpPr>
        <p:spPr>
          <a:xfrm>
            <a:off x="301734" y="1546412"/>
            <a:ext cx="4572000" cy="5078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1/ 3 </a:t>
            </a:r>
            <a:r>
              <a:rPr lang="en-US" sz="3600" dirty="0">
                <a:solidFill>
                  <a:schemeClr val="bg1"/>
                </a:solidFill>
              </a:rPr>
              <a:t>of 3 tenths? 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1/3 </a:t>
            </a:r>
            <a:r>
              <a:rPr lang="en-US" sz="3600" dirty="0">
                <a:solidFill>
                  <a:schemeClr val="bg1"/>
                </a:solidFill>
              </a:rPr>
              <a:t>of 3 hundredths? 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1/4 </a:t>
            </a:r>
            <a:r>
              <a:rPr lang="en-US" sz="3600" dirty="0">
                <a:solidFill>
                  <a:schemeClr val="bg1"/>
                </a:solidFill>
              </a:rPr>
              <a:t>of 4 fifths? 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1/2 </a:t>
            </a:r>
            <a:r>
              <a:rPr lang="en-US" sz="3600" dirty="0">
                <a:solidFill>
                  <a:schemeClr val="bg1"/>
                </a:solidFill>
              </a:rPr>
              <a:t>of 2 fifths? 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1/4 </a:t>
            </a:r>
            <a:r>
              <a:rPr lang="en-US" sz="3600" dirty="0">
                <a:solidFill>
                  <a:schemeClr val="bg1"/>
                </a:solidFill>
              </a:rPr>
              <a:t>of 4 sevenths? </a:t>
            </a:r>
          </a:p>
        </p:txBody>
      </p:sp>
      <p:sp>
        <p:nvSpPr>
          <p:cNvPr id="5" name="Rectangle 4"/>
          <p:cNvSpPr/>
          <p:nvPr/>
        </p:nvSpPr>
        <p:spPr>
          <a:xfrm>
            <a:off x="5470751" y="1546412"/>
            <a:ext cx="3174775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6600"/>
                </a:solidFill>
              </a:rPr>
              <a:t>1 tenth</a:t>
            </a:r>
            <a:endParaRPr lang="en-US" sz="3600" dirty="0">
              <a:solidFill>
                <a:srgbClr val="FF6600"/>
              </a:solidFill>
            </a:endParaRPr>
          </a:p>
          <a:p>
            <a:endParaRPr lang="en-US" sz="3600" dirty="0" smtClean="0">
              <a:solidFill>
                <a:srgbClr val="FF6600"/>
              </a:solidFill>
            </a:endParaRPr>
          </a:p>
          <a:p>
            <a:r>
              <a:rPr lang="en-US" sz="3600" dirty="0" smtClean="0">
                <a:solidFill>
                  <a:srgbClr val="FF6600"/>
                </a:solidFill>
              </a:rPr>
              <a:t>1 hundredth</a:t>
            </a:r>
            <a:endParaRPr lang="en-US" sz="3600" dirty="0">
              <a:solidFill>
                <a:srgbClr val="FF6600"/>
              </a:solidFill>
            </a:endParaRPr>
          </a:p>
          <a:p>
            <a:endParaRPr lang="en-US" sz="3600" dirty="0" smtClean="0">
              <a:solidFill>
                <a:srgbClr val="FF6600"/>
              </a:solidFill>
            </a:endParaRPr>
          </a:p>
          <a:p>
            <a:r>
              <a:rPr lang="en-US" sz="3600" dirty="0" smtClean="0">
                <a:solidFill>
                  <a:srgbClr val="FF6600"/>
                </a:solidFill>
              </a:rPr>
              <a:t>1 fifth</a:t>
            </a:r>
            <a:endParaRPr lang="en-US" sz="3600" dirty="0">
              <a:solidFill>
                <a:srgbClr val="FF6600"/>
              </a:solidFill>
            </a:endParaRPr>
          </a:p>
          <a:p>
            <a:endParaRPr lang="en-US" sz="3600" dirty="0">
              <a:solidFill>
                <a:srgbClr val="FF6600"/>
              </a:solidFill>
            </a:endParaRPr>
          </a:p>
          <a:p>
            <a:r>
              <a:rPr lang="en-US" sz="3600" dirty="0" smtClean="0">
                <a:solidFill>
                  <a:srgbClr val="FF6600"/>
                </a:solidFill>
              </a:rPr>
              <a:t>1 fifth </a:t>
            </a:r>
            <a:endParaRPr lang="en-US" sz="3600" dirty="0">
              <a:solidFill>
                <a:srgbClr val="FF6600"/>
              </a:solidFill>
            </a:endParaRPr>
          </a:p>
          <a:p>
            <a:endParaRPr lang="en-US" sz="3600" dirty="0">
              <a:solidFill>
                <a:srgbClr val="FF6600"/>
              </a:solidFill>
            </a:endParaRPr>
          </a:p>
          <a:p>
            <a:r>
              <a:rPr lang="en-US" sz="3600" dirty="0" smtClean="0">
                <a:solidFill>
                  <a:srgbClr val="FF6600"/>
                </a:solidFill>
              </a:rPr>
              <a:t>1 seventh </a:t>
            </a:r>
            <a:endParaRPr lang="en-US" sz="36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7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302C24"/>
                </a:solidFill>
              </a:rPr>
              <a:t>Problem 3: </a:t>
            </a:r>
            <a:r>
              <a:rPr lang="en-US" sz="3600" b="1" dirty="0" smtClean="0">
                <a:solidFill>
                  <a:srgbClr val="302C24"/>
                </a:solidFill>
              </a:rPr>
              <a:t/>
            </a:r>
            <a:br>
              <a:rPr lang="en-US" sz="3600" b="1" dirty="0" smtClean="0">
                <a:solidFill>
                  <a:srgbClr val="302C24"/>
                </a:solidFill>
              </a:rPr>
            </a:br>
            <a:r>
              <a:rPr lang="en-US" sz="3600" dirty="0" smtClean="0">
                <a:solidFill>
                  <a:srgbClr val="302C24"/>
                </a:solidFill>
              </a:rPr>
              <a:t>𝟏/𝟐 </a:t>
            </a:r>
            <a:r>
              <a:rPr lang="en-US" sz="3600" b="1" dirty="0" smtClean="0">
                <a:solidFill>
                  <a:srgbClr val="302C24"/>
                </a:solidFill>
              </a:rPr>
              <a:t>× </a:t>
            </a:r>
            <a:r>
              <a:rPr lang="en-US" sz="3600" dirty="0" smtClean="0">
                <a:solidFill>
                  <a:srgbClr val="302C24"/>
                </a:solidFill>
              </a:rPr>
              <a:t>𝟒/𝟓 </a:t>
            </a:r>
            <a:endParaRPr lang="en-US" sz="3600" dirty="0">
              <a:solidFill>
                <a:srgbClr val="302C24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2815" y="175892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302C24"/>
                </a:solidFill>
              </a:rPr>
              <a:t>We need to find 1 half of 4 fifths. </a:t>
            </a:r>
            <a:endParaRPr lang="en-US" sz="2000" b="1" dirty="0" smtClean="0">
              <a:solidFill>
                <a:srgbClr val="302C24"/>
              </a:solidFill>
            </a:endParaRPr>
          </a:p>
          <a:p>
            <a:r>
              <a:rPr lang="en-US" sz="2000" b="1" dirty="0" smtClean="0">
                <a:solidFill>
                  <a:srgbClr val="302C24"/>
                </a:solidFill>
              </a:rPr>
              <a:t>If </a:t>
            </a:r>
            <a:r>
              <a:rPr lang="en-US" sz="2000" b="1" dirty="0">
                <a:solidFill>
                  <a:srgbClr val="302C24"/>
                </a:solidFill>
              </a:rPr>
              <a:t>this were 1 half of 4 bananas, how many bananas would we have? </a:t>
            </a:r>
            <a:endParaRPr lang="en-US" sz="2000" b="1" dirty="0" smtClean="0">
              <a:solidFill>
                <a:srgbClr val="302C24"/>
              </a:solidFill>
            </a:endParaRPr>
          </a:p>
          <a:p>
            <a:endParaRPr lang="en-US" sz="2000" b="1" dirty="0">
              <a:solidFill>
                <a:srgbClr val="302C24"/>
              </a:solidFill>
            </a:endParaRPr>
          </a:p>
          <a:p>
            <a:r>
              <a:rPr lang="en-US" sz="2000" b="1" dirty="0">
                <a:solidFill>
                  <a:srgbClr val="302C24"/>
                </a:solidFill>
              </a:rPr>
              <a:t>How can you use this thinking to help you find 1 half of 4 fifths? </a:t>
            </a:r>
            <a:endParaRPr lang="en-US" sz="2000" b="1" dirty="0" smtClean="0">
              <a:solidFill>
                <a:srgbClr val="302C24"/>
              </a:solidFill>
            </a:endParaRPr>
          </a:p>
          <a:p>
            <a:r>
              <a:rPr lang="en-US" sz="2000" b="1" dirty="0" smtClean="0">
                <a:solidFill>
                  <a:srgbClr val="302C24"/>
                </a:solidFill>
              </a:rPr>
              <a:t>Turn </a:t>
            </a:r>
            <a:r>
              <a:rPr lang="en-US" sz="2000" b="1" dirty="0">
                <a:solidFill>
                  <a:srgbClr val="302C24"/>
                </a:solidFill>
              </a:rPr>
              <a:t>and talk.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697710" y="2600348"/>
            <a:ext cx="4422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302C24"/>
                </a:solidFill>
              </a:rPr>
              <a:t>1 half of 4 fifths is 2 fifths </a:t>
            </a:r>
          </a:p>
        </p:txBody>
      </p:sp>
      <p:sp>
        <p:nvSpPr>
          <p:cNvPr id="7" name="Rectangle 6"/>
          <p:cNvSpPr/>
          <p:nvPr/>
        </p:nvSpPr>
        <p:spPr>
          <a:xfrm>
            <a:off x="1102710" y="1546412"/>
            <a:ext cx="719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Let’s draw a rectangular fraction model to confirm our thinking.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710" y="3429000"/>
            <a:ext cx="3213100" cy="2743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815" y="4005689"/>
            <a:ext cx="2870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3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302C24"/>
                </a:solidFill>
              </a:rPr>
              <a:t>Problem 3: </a:t>
            </a:r>
            <a:r>
              <a:rPr lang="en-US" sz="3600" b="1" dirty="0" smtClean="0">
                <a:solidFill>
                  <a:srgbClr val="302C24"/>
                </a:solidFill>
              </a:rPr>
              <a:t/>
            </a:r>
            <a:br>
              <a:rPr lang="en-US" sz="3600" b="1" dirty="0" smtClean="0">
                <a:solidFill>
                  <a:srgbClr val="302C24"/>
                </a:solidFill>
              </a:rPr>
            </a:br>
            <a:r>
              <a:rPr lang="en-US" sz="3600" dirty="0" smtClean="0">
                <a:solidFill>
                  <a:srgbClr val="302C24"/>
                </a:solidFill>
              </a:rPr>
              <a:t>𝟏/𝟐 </a:t>
            </a:r>
            <a:r>
              <a:rPr lang="en-US" sz="3600" b="1" dirty="0" smtClean="0">
                <a:solidFill>
                  <a:srgbClr val="302C24"/>
                </a:solidFill>
              </a:rPr>
              <a:t>× </a:t>
            </a:r>
            <a:r>
              <a:rPr lang="en-US" sz="3600" dirty="0" smtClean="0">
                <a:solidFill>
                  <a:srgbClr val="302C24"/>
                </a:solidFill>
              </a:rPr>
              <a:t>𝟒/𝟓 </a:t>
            </a:r>
            <a:endParaRPr lang="en-US" sz="3600" dirty="0">
              <a:solidFill>
                <a:srgbClr val="302C2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894846"/>
            <a:ext cx="4606653" cy="293521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72095" y="2980616"/>
            <a:ext cx="4572000" cy="1200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What patterns do you notice in our multiplication sentences? Turn and talk. </a:t>
            </a:r>
          </a:p>
        </p:txBody>
      </p:sp>
      <p:sp>
        <p:nvSpPr>
          <p:cNvPr id="7" name="Rectangle 6"/>
          <p:cNvSpPr/>
          <p:nvPr/>
        </p:nvSpPr>
        <p:spPr>
          <a:xfrm>
            <a:off x="1343095" y="5542732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As we are modeling the rest of our problems, let’s see if this pattern continues. </a:t>
            </a:r>
          </a:p>
        </p:txBody>
      </p:sp>
    </p:spTree>
    <p:extLst>
      <p:ext uri="{BB962C8B-B14F-4D97-AF65-F5344CB8AC3E}">
        <p14:creationId xmlns:p14="http://schemas.microsoft.com/office/powerpoint/2010/main" val="86639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302C24"/>
                </a:solidFill>
              </a:rPr>
              <a:t>Problem 4 </a:t>
            </a:r>
            <a:r>
              <a:rPr lang="en-US" sz="2400" dirty="0">
                <a:solidFill>
                  <a:srgbClr val="302C24"/>
                </a:solidFill>
              </a:rPr>
              <a:t/>
            </a:r>
            <a:br>
              <a:rPr lang="en-US" sz="2400" dirty="0">
                <a:solidFill>
                  <a:srgbClr val="302C24"/>
                </a:solidFill>
              </a:rPr>
            </a:br>
            <a:r>
              <a:rPr lang="en-US" sz="2400" dirty="0" smtClean="0">
                <a:solidFill>
                  <a:srgbClr val="302C24"/>
                </a:solidFill>
              </a:rPr>
              <a:t>3/4 </a:t>
            </a:r>
            <a:r>
              <a:rPr lang="en-US" sz="2400" dirty="0">
                <a:solidFill>
                  <a:srgbClr val="302C24"/>
                </a:solidFill>
              </a:rPr>
              <a:t>of Benjamin’s garden is planted in vegetables. Carrots are planted in </a:t>
            </a:r>
            <a:r>
              <a:rPr lang="en-US" sz="2400" dirty="0" smtClean="0">
                <a:solidFill>
                  <a:srgbClr val="302C24"/>
                </a:solidFill>
              </a:rPr>
              <a:t>1/2 </a:t>
            </a:r>
            <a:r>
              <a:rPr lang="en-US" sz="2400" dirty="0">
                <a:solidFill>
                  <a:srgbClr val="302C24"/>
                </a:solidFill>
              </a:rPr>
              <a:t>of his vegetable section of the garden. How much of Benjamin’s garden is planted in carrots? </a:t>
            </a:r>
          </a:p>
        </p:txBody>
      </p:sp>
      <p:sp>
        <p:nvSpPr>
          <p:cNvPr id="4" name="Rectangle 3"/>
          <p:cNvSpPr/>
          <p:nvPr/>
        </p:nvSpPr>
        <p:spPr>
          <a:xfrm>
            <a:off x="372767" y="1873638"/>
            <a:ext cx="433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302C24"/>
                </a:solidFill>
              </a:rPr>
              <a:t>1/2 x 3/4   </a:t>
            </a:r>
            <a:r>
              <a:rPr lang="en-US" sz="2800" dirty="0" smtClean="0">
                <a:solidFill>
                  <a:srgbClr val="302C24"/>
                </a:solidFill>
                <a:latin typeface="Wingdings"/>
              </a:rPr>
              <a:t> </a:t>
            </a:r>
            <a:r>
              <a:rPr lang="en-US" sz="2800" dirty="0" smtClean="0">
                <a:solidFill>
                  <a:srgbClr val="302C24"/>
                </a:solidFill>
              </a:rPr>
              <a:t>1/2 </a:t>
            </a:r>
            <a:r>
              <a:rPr lang="en-US" sz="2800" dirty="0">
                <a:solidFill>
                  <a:srgbClr val="302C24"/>
                </a:solidFill>
              </a:rPr>
              <a:t>of </a:t>
            </a:r>
            <a:r>
              <a:rPr lang="en-US" sz="2800" dirty="0" smtClean="0">
                <a:solidFill>
                  <a:srgbClr val="302C24"/>
                </a:solidFill>
              </a:rPr>
              <a:t>3/4 </a:t>
            </a:r>
            <a:endParaRPr lang="en-US" sz="2800" dirty="0">
              <a:solidFill>
                <a:srgbClr val="302C24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56045" y="3273594"/>
            <a:ext cx="3899055" cy="24149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228" y="6416187"/>
            <a:ext cx="579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Use </a:t>
            </a:r>
            <a:r>
              <a:rPr lang="en-US" i="1" dirty="0" err="1">
                <a:solidFill>
                  <a:srgbClr val="FFFF00"/>
                </a:solidFill>
              </a:rPr>
              <a:t>I</a:t>
            </a:r>
            <a:r>
              <a:rPr lang="en-US" i="1" dirty="0" err="1" smtClean="0">
                <a:solidFill>
                  <a:srgbClr val="FFFF00"/>
                </a:solidFill>
              </a:rPr>
              <a:t>nterwrite</a:t>
            </a:r>
            <a:r>
              <a:rPr lang="en-US" i="1" dirty="0" smtClean="0">
                <a:solidFill>
                  <a:srgbClr val="FFFF00"/>
                </a:solidFill>
              </a:rPr>
              <a:t> tools to draw the rectangular fraction model!</a:t>
            </a:r>
            <a:endParaRPr lang="en-US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08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302C24"/>
                </a:solidFill>
              </a:rPr>
              <a:t>Problem 5</a:t>
            </a:r>
            <a:r>
              <a:rPr lang="en-US" sz="3200" b="1" dirty="0" smtClean="0">
                <a:solidFill>
                  <a:srgbClr val="302C24"/>
                </a:solidFill>
              </a:rPr>
              <a:t>:</a:t>
            </a:r>
            <a:br>
              <a:rPr lang="en-US" sz="3200" b="1" dirty="0" smtClean="0">
                <a:solidFill>
                  <a:srgbClr val="302C24"/>
                </a:solidFill>
              </a:rPr>
            </a:br>
            <a:r>
              <a:rPr lang="en-US" sz="3200" b="1" dirty="0" smtClean="0">
                <a:solidFill>
                  <a:srgbClr val="302C24"/>
                </a:solidFill>
              </a:rPr>
              <a:t> </a:t>
            </a:r>
            <a:r>
              <a:rPr lang="en-US" sz="3200" dirty="0" smtClean="0">
                <a:solidFill>
                  <a:srgbClr val="302C24"/>
                </a:solidFill>
              </a:rPr>
              <a:t>𝟑/𝟒 </a:t>
            </a:r>
            <a:r>
              <a:rPr lang="en-US" sz="3200" b="1" dirty="0">
                <a:solidFill>
                  <a:srgbClr val="302C24"/>
                </a:solidFill>
              </a:rPr>
              <a:t>of </a:t>
            </a:r>
            <a:r>
              <a:rPr lang="en-US" sz="3200" dirty="0" smtClean="0">
                <a:solidFill>
                  <a:srgbClr val="302C24"/>
                </a:solidFill>
              </a:rPr>
              <a:t>𝟏/𝟐 </a:t>
            </a:r>
            <a:endParaRPr lang="en-US" sz="3200" dirty="0">
              <a:solidFill>
                <a:srgbClr val="302C24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 rot="16200000">
            <a:off x="876394" y="2683273"/>
            <a:ext cx="3899055" cy="24149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228" y="6416187"/>
            <a:ext cx="579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Use </a:t>
            </a:r>
            <a:r>
              <a:rPr lang="en-US" i="1" dirty="0" err="1">
                <a:solidFill>
                  <a:srgbClr val="FFFF00"/>
                </a:solidFill>
              </a:rPr>
              <a:t>I</a:t>
            </a:r>
            <a:r>
              <a:rPr lang="en-US" i="1" dirty="0" err="1" smtClean="0">
                <a:solidFill>
                  <a:srgbClr val="FFFF00"/>
                </a:solidFill>
              </a:rPr>
              <a:t>nterwrite</a:t>
            </a:r>
            <a:r>
              <a:rPr lang="en-US" i="1" dirty="0" smtClean="0">
                <a:solidFill>
                  <a:srgbClr val="FFFF00"/>
                </a:solidFill>
              </a:rPr>
              <a:t> tools to draw the rectangular fraction model!</a:t>
            </a:r>
            <a:endParaRPr lang="en-US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8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971" y="94129"/>
            <a:ext cx="8710274" cy="1980936"/>
          </a:xfrm>
        </p:spPr>
        <p:txBody>
          <a:bodyPr/>
          <a:lstStyle/>
          <a:p>
            <a:r>
              <a:rPr lang="en-US" sz="2400" b="1" dirty="0">
                <a:solidFill>
                  <a:srgbClr val="302C24"/>
                </a:solidFill>
              </a:rPr>
              <a:t>Problem 6 </a:t>
            </a:r>
            <a:r>
              <a:rPr lang="en-US" sz="2400" dirty="0">
                <a:solidFill>
                  <a:srgbClr val="302C24"/>
                </a:solidFill>
              </a:rPr>
              <a:t/>
            </a:r>
            <a:br>
              <a:rPr lang="en-US" sz="2400" dirty="0">
                <a:solidFill>
                  <a:srgbClr val="302C24"/>
                </a:solidFill>
              </a:rPr>
            </a:br>
            <a:r>
              <a:rPr lang="en-US" sz="2400" dirty="0">
                <a:solidFill>
                  <a:srgbClr val="302C24"/>
                </a:solidFill>
              </a:rPr>
              <a:t>Mr. Becker, the gym teacher, uses </a:t>
            </a:r>
            <a:r>
              <a:rPr lang="en-US" sz="2400" dirty="0" smtClean="0">
                <a:solidFill>
                  <a:srgbClr val="302C24"/>
                </a:solidFill>
              </a:rPr>
              <a:t>3/5 </a:t>
            </a:r>
            <a:r>
              <a:rPr lang="en-US" sz="2400" dirty="0">
                <a:solidFill>
                  <a:srgbClr val="302C24"/>
                </a:solidFill>
              </a:rPr>
              <a:t>of his </a:t>
            </a:r>
            <a:r>
              <a:rPr lang="en-US" sz="2400" dirty="0" err="1">
                <a:solidFill>
                  <a:srgbClr val="302C24"/>
                </a:solidFill>
              </a:rPr>
              <a:t>kickballs</a:t>
            </a:r>
            <a:r>
              <a:rPr lang="en-US" sz="2400" dirty="0">
                <a:solidFill>
                  <a:srgbClr val="302C24"/>
                </a:solidFill>
              </a:rPr>
              <a:t> in class. Half of the remaining balls are given to students for recess. What fraction of all the </a:t>
            </a:r>
            <a:r>
              <a:rPr lang="en-US" sz="2400" dirty="0" err="1">
                <a:solidFill>
                  <a:srgbClr val="302C24"/>
                </a:solidFill>
              </a:rPr>
              <a:t>kickballs</a:t>
            </a:r>
            <a:r>
              <a:rPr lang="en-US" sz="2400" dirty="0">
                <a:solidFill>
                  <a:srgbClr val="302C24"/>
                </a:solidFill>
              </a:rPr>
              <a:t> is given to students for recess?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2910" y="2665385"/>
            <a:ext cx="438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Let’s draw a tape diagram!</a:t>
            </a:r>
            <a:endParaRPr lang="en-US" sz="2400" b="1" dirty="0">
              <a:solidFill>
                <a:srgbClr val="FF66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4503" y="3488256"/>
            <a:ext cx="5794926" cy="7334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3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Start working on Lesson 14 Problem Set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Try your Best!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---------------------</a:t>
            </a:r>
            <a:endParaRPr lang="en-US" sz="29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900" i="1" u="sng" dirty="0">
                <a:latin typeface="Century Gothic" pitchFamily="34" charset="0"/>
              </a:rPr>
              <a:t>Fast 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13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6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4- Lesson 14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2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14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338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14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0625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Time to Sprint!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8874" y="5450508"/>
            <a:ext cx="6766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Multiply a fraction and a whole number</a:t>
            </a:r>
            <a:endParaRPr lang="en-US" sz="2800" b="1" dirty="0"/>
          </a:p>
        </p:txBody>
      </p:sp>
      <p:pic>
        <p:nvPicPr>
          <p:cNvPr id="2050" name="Picture 2" descr="http://t3.gstatic.com/images?q=tbn:ANd9GcSEEfmKDYwE44j69-r9CBl0w2fcLdKdOA870A30K0DZu-HZ-FKj:www.muscleprodigy.com/content/articles/home/exercises-to-increase-sprinting-time-27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6195" y="1763697"/>
            <a:ext cx="5411462" cy="360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64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ke Off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Fractions as Whole Numbers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761565"/>
            <a:ext cx="8484556" cy="21560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FF0000"/>
                </a:solidFill>
              </a:rPr>
              <a:t>I’ll say a fraction. You say it as a division equation </a:t>
            </a:r>
            <a:r>
              <a:rPr lang="en-US" sz="3200" dirty="0" smtClean="0">
                <a:solidFill>
                  <a:srgbClr val="FF0000"/>
                </a:solidFill>
              </a:rPr>
              <a:t>and </a:t>
            </a:r>
            <a:r>
              <a:rPr lang="en-US" sz="3200" dirty="0">
                <a:solidFill>
                  <a:srgbClr val="FF0000"/>
                </a:solidFill>
              </a:rPr>
              <a:t>give the quotient. </a:t>
            </a:r>
            <a:endParaRPr lang="en-US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4 halves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69213" y="3594413"/>
            <a:ext cx="1871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4 ÷ 2 = 2 </a:t>
            </a:r>
          </a:p>
        </p:txBody>
      </p:sp>
    </p:spTree>
    <p:extLst>
      <p:ext uri="{BB962C8B-B14F-4D97-AF65-F5344CB8AC3E}">
        <p14:creationId xmlns:p14="http://schemas.microsoft.com/office/powerpoint/2010/main" val="420172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02C24"/>
                </a:solidFill>
              </a:rPr>
              <a:t>Application Problem</a:t>
            </a:r>
            <a:endParaRPr lang="en-US" dirty="0">
              <a:solidFill>
                <a:srgbClr val="302C24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1193" y="1643463"/>
            <a:ext cx="76013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302C24"/>
                </a:solidFill>
              </a:rPr>
              <a:t>Solve by drawing a rectangular fraction model and writing a multiplication sentence. </a:t>
            </a:r>
            <a:endParaRPr lang="en-US" sz="2400" dirty="0" smtClean="0">
              <a:solidFill>
                <a:srgbClr val="302C24"/>
              </a:solidFill>
            </a:endParaRPr>
          </a:p>
          <a:p>
            <a:endParaRPr lang="en-US" sz="2400" dirty="0">
              <a:solidFill>
                <a:srgbClr val="302C24"/>
              </a:solidFill>
            </a:endParaRPr>
          </a:p>
          <a:p>
            <a:r>
              <a:rPr lang="en-US" sz="2400" dirty="0">
                <a:solidFill>
                  <a:srgbClr val="302C24"/>
                </a:solidFill>
              </a:rPr>
              <a:t>Beth had </a:t>
            </a:r>
            <a:r>
              <a:rPr lang="en-US" sz="2400" dirty="0" smtClean="0">
                <a:solidFill>
                  <a:srgbClr val="302C24"/>
                </a:solidFill>
              </a:rPr>
              <a:t>1/4 </a:t>
            </a:r>
            <a:r>
              <a:rPr lang="en-US" sz="2400" dirty="0">
                <a:solidFill>
                  <a:srgbClr val="302C24"/>
                </a:solidFill>
              </a:rPr>
              <a:t>box of candy. She ate </a:t>
            </a:r>
            <a:r>
              <a:rPr lang="en-US" sz="2400" dirty="0" smtClean="0">
                <a:solidFill>
                  <a:srgbClr val="302C24"/>
                </a:solidFill>
              </a:rPr>
              <a:t>1/2 </a:t>
            </a:r>
            <a:r>
              <a:rPr lang="en-US" sz="2400" dirty="0">
                <a:solidFill>
                  <a:srgbClr val="302C24"/>
                </a:solidFill>
              </a:rPr>
              <a:t>of the candy. What fraction of the whole box does she have left? </a:t>
            </a:r>
            <a:endParaRPr lang="en-US" sz="2400" dirty="0" smtClean="0">
              <a:solidFill>
                <a:srgbClr val="302C24"/>
              </a:solidFill>
            </a:endParaRPr>
          </a:p>
          <a:p>
            <a:endParaRPr lang="en-US" sz="2400" dirty="0">
              <a:solidFill>
                <a:srgbClr val="302C24"/>
              </a:solidFill>
            </a:endParaRPr>
          </a:p>
          <a:p>
            <a:r>
              <a:rPr lang="en-US" sz="2400" dirty="0">
                <a:solidFill>
                  <a:srgbClr val="302C24"/>
                </a:solidFill>
              </a:rPr>
              <a:t>Extension: If Beth decides to refill the box, what fraction of the box would need to be refilled? </a:t>
            </a:r>
          </a:p>
        </p:txBody>
      </p:sp>
    </p:spTree>
    <p:extLst>
      <p:ext uri="{BB962C8B-B14F-4D97-AF65-F5344CB8AC3E}">
        <p14:creationId xmlns:p14="http://schemas.microsoft.com/office/powerpoint/2010/main" val="263275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02C24"/>
                </a:solidFill>
              </a:rPr>
              <a:t>Application Problem</a:t>
            </a:r>
            <a:endParaRPr lang="en-US" dirty="0">
              <a:solidFill>
                <a:srgbClr val="302C2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038120"/>
            <a:ext cx="6083300" cy="394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5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408541" cy="2213486"/>
          </a:xfrm>
        </p:spPr>
        <p:txBody>
          <a:bodyPr/>
          <a:lstStyle/>
          <a:p>
            <a:r>
              <a:rPr lang="en-US" sz="3200" b="1" dirty="0">
                <a:solidFill>
                  <a:srgbClr val="302C24"/>
                </a:solidFill>
              </a:rPr>
              <a:t>Problem 1 </a:t>
            </a:r>
            <a:r>
              <a:rPr lang="en-US" sz="3200" dirty="0">
                <a:solidFill>
                  <a:srgbClr val="302C24"/>
                </a:solidFill>
              </a:rPr>
              <a:t/>
            </a:r>
            <a:br>
              <a:rPr lang="en-US" sz="3200" dirty="0">
                <a:solidFill>
                  <a:srgbClr val="302C24"/>
                </a:solidFill>
              </a:rPr>
            </a:br>
            <a:r>
              <a:rPr lang="en-US" sz="3200" dirty="0">
                <a:solidFill>
                  <a:srgbClr val="302C24"/>
                </a:solidFill>
              </a:rPr>
              <a:t>Jan had </a:t>
            </a:r>
            <a:r>
              <a:rPr lang="en-US" sz="3200" dirty="0" smtClean="0">
                <a:solidFill>
                  <a:srgbClr val="302C24"/>
                </a:solidFill>
              </a:rPr>
              <a:t>3/5 </a:t>
            </a:r>
            <a:r>
              <a:rPr lang="en-US" sz="3200" dirty="0">
                <a:solidFill>
                  <a:srgbClr val="302C24"/>
                </a:solidFill>
              </a:rPr>
              <a:t>pan of crispy rice treats. She sent </a:t>
            </a:r>
            <a:r>
              <a:rPr lang="en-US" sz="3200" dirty="0" smtClean="0">
                <a:solidFill>
                  <a:srgbClr val="302C24"/>
                </a:solidFill>
              </a:rPr>
              <a:t>1/3 </a:t>
            </a:r>
            <a:r>
              <a:rPr lang="en-US" sz="3200" dirty="0">
                <a:solidFill>
                  <a:srgbClr val="302C24"/>
                </a:solidFill>
              </a:rPr>
              <a:t>of the treats to school. What fraction of the whole pan did she send to school?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2486501"/>
            <a:ext cx="8147051" cy="3246116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660066"/>
                </a:solidFill>
                <a:latin typeface="American Typewriter"/>
                <a:cs typeface="American Typewriter"/>
              </a:rPr>
              <a:t>This problem is different  than the ones we saw yesterday. Now Jan has 3 fifths instead of 1 fraction unit of treats (Remember unit fractions are 1/2, 1/3, 1/4) </a:t>
            </a:r>
          </a:p>
          <a:p>
            <a:r>
              <a:rPr lang="en-US" dirty="0" smtClean="0">
                <a:solidFill>
                  <a:srgbClr val="660066"/>
                </a:solidFill>
                <a:latin typeface="American Typewriter"/>
                <a:cs typeface="American Typewriter"/>
              </a:rPr>
              <a:t>Before we find 1/3 of Jan’s 3/5, let’s visualize this.</a:t>
            </a:r>
          </a:p>
          <a:p>
            <a:pPr lvl="1"/>
            <a:r>
              <a:rPr lang="en-US" dirty="0" smtClean="0">
                <a:solidFill>
                  <a:srgbClr val="660066"/>
                </a:solidFill>
                <a:latin typeface="American Typewriter"/>
                <a:cs typeface="American Typewriter"/>
              </a:rPr>
              <a:t>If there are 3 bananas, how many would 1/3 of the bananas be?</a:t>
            </a:r>
          </a:p>
          <a:p>
            <a:pPr lvl="1"/>
            <a:r>
              <a:rPr lang="en-US" dirty="0" smtClean="0">
                <a:solidFill>
                  <a:srgbClr val="660066"/>
                </a:solidFill>
                <a:latin typeface="American Typewriter"/>
                <a:cs typeface="American Typewriter"/>
              </a:rPr>
              <a:t>What is 1/3 of 3 pens? </a:t>
            </a:r>
          </a:p>
          <a:p>
            <a:pPr lvl="1"/>
            <a:r>
              <a:rPr lang="en-US" dirty="0" smtClean="0">
                <a:solidFill>
                  <a:srgbClr val="660066"/>
                </a:solidFill>
                <a:latin typeface="American Typewriter"/>
                <a:cs typeface="American Typewriter"/>
              </a:rPr>
              <a:t>What is 1/3 of 3 books? </a:t>
            </a:r>
            <a:endParaRPr lang="en-US" dirty="0">
              <a:solidFill>
                <a:srgbClr val="660066"/>
              </a:solidFill>
              <a:latin typeface="American Typewriter"/>
              <a:cs typeface="American Typewrit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855" y="119438"/>
            <a:ext cx="295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Concept Development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0647" y="5132452"/>
            <a:ext cx="4006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So, then, what is 1/3 of 3 </a:t>
            </a:r>
            <a:r>
              <a:rPr lang="en-US" sz="3600" i="1" dirty="0" smtClean="0">
                <a:solidFill>
                  <a:srgbClr val="0000FF"/>
                </a:solidFill>
              </a:rPr>
              <a:t>fifths</a:t>
            </a:r>
            <a:r>
              <a:rPr lang="en-US" sz="3600" dirty="0" smtClean="0">
                <a:solidFill>
                  <a:srgbClr val="0000FF"/>
                </a:solidFill>
              </a:rPr>
              <a:t>?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4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408541" cy="2213486"/>
          </a:xfrm>
        </p:spPr>
        <p:txBody>
          <a:bodyPr/>
          <a:lstStyle/>
          <a:p>
            <a:r>
              <a:rPr lang="en-US" sz="3200" b="1" dirty="0">
                <a:solidFill>
                  <a:srgbClr val="302C24"/>
                </a:solidFill>
              </a:rPr>
              <a:t>Problem 1 </a:t>
            </a:r>
            <a:r>
              <a:rPr lang="en-US" sz="3200" dirty="0">
                <a:solidFill>
                  <a:srgbClr val="302C24"/>
                </a:solidFill>
              </a:rPr>
              <a:t/>
            </a:r>
            <a:br>
              <a:rPr lang="en-US" sz="3200" dirty="0">
                <a:solidFill>
                  <a:srgbClr val="302C24"/>
                </a:solidFill>
              </a:rPr>
            </a:br>
            <a:r>
              <a:rPr lang="en-US" sz="3200" dirty="0">
                <a:solidFill>
                  <a:srgbClr val="302C24"/>
                </a:solidFill>
              </a:rPr>
              <a:t>Jan had </a:t>
            </a:r>
            <a:r>
              <a:rPr lang="en-US" sz="3200" dirty="0" smtClean="0">
                <a:solidFill>
                  <a:srgbClr val="302C24"/>
                </a:solidFill>
              </a:rPr>
              <a:t>3/5 </a:t>
            </a:r>
            <a:r>
              <a:rPr lang="en-US" sz="3200" dirty="0">
                <a:solidFill>
                  <a:srgbClr val="302C24"/>
                </a:solidFill>
              </a:rPr>
              <a:t>pan of crispy rice treats. She sent </a:t>
            </a:r>
            <a:r>
              <a:rPr lang="en-US" sz="3200" dirty="0" smtClean="0">
                <a:solidFill>
                  <a:srgbClr val="302C24"/>
                </a:solidFill>
              </a:rPr>
              <a:t>1/3 </a:t>
            </a:r>
            <a:r>
              <a:rPr lang="en-US" sz="3200" dirty="0">
                <a:solidFill>
                  <a:srgbClr val="302C24"/>
                </a:solidFill>
              </a:rPr>
              <a:t>of the treats to school. What fraction of the whole pan did she send to school?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855" y="119438"/>
            <a:ext cx="295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Concept Development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07615"/>
            <a:ext cx="7550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1/3 of 3 fifths</a:t>
            </a:r>
            <a:r>
              <a:rPr lang="en-US" sz="3600" i="1" dirty="0" smtClean="0">
                <a:solidFill>
                  <a:srgbClr val="0000FF"/>
                </a:solidFill>
              </a:rPr>
              <a:t> </a:t>
            </a:r>
            <a:r>
              <a:rPr lang="en-US" sz="3600" dirty="0" smtClean="0">
                <a:solidFill>
                  <a:srgbClr val="0000FF"/>
                </a:solidFill>
              </a:rPr>
              <a:t>equals 1 fifth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855" y="3623320"/>
            <a:ext cx="3042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Black"/>
                <a:cs typeface="Arial Black"/>
              </a:rPr>
              <a:t>Let’s draw an area model to prove your thinking!</a:t>
            </a:r>
            <a:endParaRPr lang="en-US" sz="24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2364" y="3273593"/>
            <a:ext cx="3845399" cy="25043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6428294"/>
            <a:ext cx="579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Use </a:t>
            </a:r>
            <a:r>
              <a:rPr lang="en-US" i="1" dirty="0" err="1">
                <a:solidFill>
                  <a:srgbClr val="FFFF00"/>
                </a:solidFill>
              </a:rPr>
              <a:t>I</a:t>
            </a:r>
            <a:r>
              <a:rPr lang="en-US" i="1" dirty="0" err="1" smtClean="0">
                <a:solidFill>
                  <a:srgbClr val="FFFF00"/>
                </a:solidFill>
              </a:rPr>
              <a:t>nterwrite</a:t>
            </a:r>
            <a:r>
              <a:rPr lang="en-US" i="1" dirty="0" smtClean="0">
                <a:solidFill>
                  <a:srgbClr val="FFFF00"/>
                </a:solidFill>
              </a:rPr>
              <a:t> tools to draw the rectangular fraction model!</a:t>
            </a:r>
            <a:endParaRPr lang="en-US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6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408541" cy="2213486"/>
          </a:xfrm>
        </p:spPr>
        <p:txBody>
          <a:bodyPr/>
          <a:lstStyle/>
          <a:p>
            <a:r>
              <a:rPr lang="en-US" sz="3200" b="1" dirty="0">
                <a:solidFill>
                  <a:srgbClr val="302C24"/>
                </a:solidFill>
              </a:rPr>
              <a:t>Problem 1 </a:t>
            </a:r>
            <a:r>
              <a:rPr lang="en-US" sz="3200" dirty="0">
                <a:solidFill>
                  <a:srgbClr val="302C24"/>
                </a:solidFill>
              </a:rPr>
              <a:t/>
            </a:r>
            <a:br>
              <a:rPr lang="en-US" sz="3200" dirty="0">
                <a:solidFill>
                  <a:srgbClr val="302C24"/>
                </a:solidFill>
              </a:rPr>
            </a:br>
            <a:r>
              <a:rPr lang="en-US" sz="3200" dirty="0">
                <a:solidFill>
                  <a:srgbClr val="302C24"/>
                </a:solidFill>
              </a:rPr>
              <a:t>Jan had </a:t>
            </a:r>
            <a:r>
              <a:rPr lang="en-US" sz="3200" dirty="0" smtClean="0">
                <a:solidFill>
                  <a:srgbClr val="302C24"/>
                </a:solidFill>
              </a:rPr>
              <a:t>3/5 </a:t>
            </a:r>
            <a:r>
              <a:rPr lang="en-US" sz="3200" dirty="0">
                <a:solidFill>
                  <a:srgbClr val="302C24"/>
                </a:solidFill>
              </a:rPr>
              <a:t>pan of crispy rice treats. She sent </a:t>
            </a:r>
            <a:r>
              <a:rPr lang="en-US" sz="3200" dirty="0" smtClean="0">
                <a:solidFill>
                  <a:srgbClr val="302C24"/>
                </a:solidFill>
              </a:rPr>
              <a:t>1/3 </a:t>
            </a:r>
            <a:r>
              <a:rPr lang="en-US" sz="3200" dirty="0">
                <a:solidFill>
                  <a:srgbClr val="302C24"/>
                </a:solidFill>
              </a:rPr>
              <a:t>of the treats to school. What fraction of the whole pan did she send to school?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855" y="119438"/>
            <a:ext cx="295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Concept Development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28" y="2274183"/>
            <a:ext cx="7550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1/3 of 3 fifths</a:t>
            </a:r>
            <a:r>
              <a:rPr lang="en-US" sz="3600" i="1" dirty="0" smtClean="0">
                <a:solidFill>
                  <a:srgbClr val="0000FF"/>
                </a:solidFill>
              </a:rPr>
              <a:t> </a:t>
            </a:r>
            <a:r>
              <a:rPr lang="en-US" sz="3600" dirty="0" smtClean="0">
                <a:solidFill>
                  <a:srgbClr val="0000FF"/>
                </a:solidFill>
              </a:rPr>
              <a:t>equals 1 fifth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585" y="3214268"/>
            <a:ext cx="45466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2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627" y="94129"/>
            <a:ext cx="8638732" cy="2052490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</a:rPr>
              <a:t>Problem 2 </a:t>
            </a:r>
            <a:r>
              <a:rPr lang="en-US" sz="3200" dirty="0">
                <a:solidFill>
                  <a:schemeClr val="bg1"/>
                </a:solidFill>
              </a:rPr>
              <a:t/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Jan had </a:t>
            </a:r>
            <a:r>
              <a:rPr lang="en-US" sz="3200" dirty="0" smtClean="0">
                <a:solidFill>
                  <a:schemeClr val="bg1"/>
                </a:solidFill>
              </a:rPr>
              <a:t>3/4 </a:t>
            </a:r>
            <a:r>
              <a:rPr lang="en-US" sz="3200" dirty="0">
                <a:solidFill>
                  <a:schemeClr val="bg1"/>
                </a:solidFill>
              </a:rPr>
              <a:t>pan of crispy rice treats. She sent </a:t>
            </a:r>
            <a:r>
              <a:rPr lang="en-US" sz="3200" dirty="0" smtClean="0">
                <a:solidFill>
                  <a:schemeClr val="bg1"/>
                </a:solidFill>
              </a:rPr>
              <a:t>1/3 </a:t>
            </a:r>
            <a:r>
              <a:rPr lang="en-US" sz="3200" dirty="0">
                <a:solidFill>
                  <a:schemeClr val="bg1"/>
                </a:solidFill>
              </a:rPr>
              <a:t>of the treats to school. What fraction of the whole pan did she send to school?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8109" y="2365108"/>
            <a:ext cx="6921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1/3 of 3 fourths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What do you think the answer for 1/3 of 3 fourths will be?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109" y="3667141"/>
            <a:ext cx="7352493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Work with a neighbor to solve one third of 3 fourths.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One of you can write draw the area model, while the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other writes a matching number sentence.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1518" y="2365108"/>
            <a:ext cx="300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6600"/>
                </a:solidFill>
              </a:rPr>
              <a:t>= 1 fourth</a:t>
            </a:r>
            <a:endParaRPr lang="en-US" sz="28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8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97</TotalTime>
  <Words>611</Words>
  <Application>Microsoft Office PowerPoint</Application>
  <PresentationFormat>On-screen Show (4:3)</PresentationFormat>
  <Paragraphs>107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Saddle</vt:lpstr>
      <vt:lpstr>Lesson 14: Multiply unit fractions by non- unit fractions.</vt:lpstr>
      <vt:lpstr>Time to Sprint!</vt:lpstr>
      <vt:lpstr>Fractions as Whole Numbers</vt:lpstr>
      <vt:lpstr>Application Problem</vt:lpstr>
      <vt:lpstr>Application Problem</vt:lpstr>
      <vt:lpstr>Problem 1  Jan had 3/5 pan of crispy rice treats. She sent 1/3 of the treats to school. What fraction of the whole pan did she send to school? </vt:lpstr>
      <vt:lpstr>Problem 1  Jan had 3/5 pan of crispy rice treats. She sent 1/3 of the treats to school. What fraction of the whole pan did she send to school? </vt:lpstr>
      <vt:lpstr>Problem 1  Jan had 3/5 pan of crispy rice treats. She sent 1/3 of the treats to school. What fraction of the whole pan did she send to school? </vt:lpstr>
      <vt:lpstr>Problem 2  Jan had 3/4 pan of crispy rice treats. She sent 1/3 of the treats to school. What fraction of the whole pan did she send to school? </vt:lpstr>
      <vt:lpstr>Problem 2  Jan had 3/4 pan of crispy rice treats. She sent 1/3 of the treats to school. What fraction of the whole pan did she send to school? </vt:lpstr>
      <vt:lpstr>Look back at the two problems we just solved.  If 1/3 of 3 fifths is 1 fifth and 1/3 of 3 fourths is 1 fourth, what then is 1/3 of 3 eighths? </vt:lpstr>
      <vt:lpstr>Problem 3:  𝟏/𝟐 × 𝟒/𝟓 </vt:lpstr>
      <vt:lpstr>Problem 3:  𝟏/𝟐 × 𝟒/𝟓 </vt:lpstr>
      <vt:lpstr>Problem 4  3/4 of Benjamin’s garden is planted in vegetables. Carrots are planted in 1/2 of his vegetable section of the garden. How much of Benjamin’s garden is planted in carrots? </vt:lpstr>
      <vt:lpstr>Problem 5:  𝟑/𝟒 of 𝟏/𝟐 </vt:lpstr>
      <vt:lpstr>Problem 6  Mr. Becker, the gym teacher, uses 3/5 of his kickballs in class. Half of the remaining balls are given to students for recess. What fraction of all the kickballs is given to students for recess? 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14: Multiply unit fractions by non- unit fractions.</dc:title>
  <dc:creator>Keely Clauson</dc:creator>
  <cp:lastModifiedBy>Chelsea Torresani</cp:lastModifiedBy>
  <cp:revision>14</cp:revision>
  <dcterms:created xsi:type="dcterms:W3CDTF">2015-03-08T13:06:53Z</dcterms:created>
  <dcterms:modified xsi:type="dcterms:W3CDTF">2015-03-10T15:05:46Z</dcterms:modified>
</cp:coreProperties>
</file>